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1" r:id="rId7"/>
    <p:sldId id="259" r:id="rId8"/>
    <p:sldId id="260" r:id="rId9"/>
  </p:sldIdLst>
  <p:sldSz cx="12192000" cy="6858000"/>
  <p:notesSz cx="6858000" cy="9144000"/>
  <p:defaultTextStyle>
    <a:defPPr rtl="0"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6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AR" dirty="0"/>
              <a:t>Resultado</a:t>
            </a:r>
            <a:r>
              <a:rPr lang="es-AR" baseline="0" dirty="0"/>
              <a:t> del asesoramiento</a:t>
            </a:r>
            <a:endParaRPr lang="es-A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1.er trimestre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>
              <a:noFill/>
            </a:ln>
            <a:effectLst>
              <a:innerShdw dist="12700" dir="16200000">
                <a:schemeClr val="l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Alcance de proyecto</c:v>
                </c:pt>
                <c:pt idx="1">
                  <c:v>Programacion</c:v>
                </c:pt>
                <c:pt idx="2">
                  <c:v>Proceso de informacion</c:v>
                </c:pt>
                <c:pt idx="3">
                  <c:v>Servidores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2.er trimestre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>
              <a:noFill/>
            </a:ln>
            <a:effectLst>
              <a:innerShdw dist="12700" dir="16200000">
                <a:schemeClr val="l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Alcance de proyecto</c:v>
                </c:pt>
                <c:pt idx="1">
                  <c:v>Programacion</c:v>
                </c:pt>
                <c:pt idx="2">
                  <c:v>Proceso de informacion</c:v>
                </c:pt>
                <c:pt idx="3">
                  <c:v>Servidores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3.er trimestre</c:v>
                </c:pt>
              </c:strCache>
            </c:strRef>
          </c:tx>
          <c:spPr>
            <a:solidFill>
              <a:schemeClr val="accent3">
                <a:alpha val="85000"/>
              </a:schemeClr>
            </a:solidFill>
            <a:ln>
              <a:noFill/>
            </a:ln>
            <a:effectLst>
              <a:innerShdw dist="12700" dir="16200000">
                <a:schemeClr val="l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Alcance de proyecto</c:v>
                </c:pt>
                <c:pt idx="1">
                  <c:v>Programacion</c:v>
                </c:pt>
                <c:pt idx="2">
                  <c:v>Proceso de informacion</c:v>
                </c:pt>
                <c:pt idx="3">
                  <c:v>Servidores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9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effectLst>
        <a:innerShdw dist="12700" dir="16200000">
          <a:schemeClr val="lt1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effectLst>
        <a:innerShdw dist="12700" dir="16200000">
          <a:schemeClr val="lt1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RED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es-ES" noProof="1"/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PROGRAMACION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es-ES" noProof="1"/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ALMACENAMIENTO DE INFORMACION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es-ES" noProof="1"/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es-ES" noProof="1"/>
            <a:t>SERVIDORES DE CONFIANZA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es-ES" noProof="1"/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 custLinFactNeighborX="-7153" custLinFactNeighborY="3089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 custLinFactNeighborY="-379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1"/>
            <a:t>RED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5573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1"/>
            <a:t>PROGRAMACION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1"/>
            <a:t>ALMACENAMIENTO DE INFORMACION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2415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noProof="1"/>
            <a:t>SERVIDORES DE CONFIANZA</a:t>
          </a:r>
        </a:p>
      </dsp:txBody>
      <dsp:txXfrm>
        <a:off x="860480" y="2795238"/>
        <a:ext cx="2224411" cy="745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Lista sólida vertical de iconos"/>
  <dgm:desc val="Se usa para mostrar una serie de elementos visuales de arriba a abajo con texto de nivel 1 o nivel 1 y nivel 2 agrupados en una forma. Funciona mejor con iconos o imágenes pequeñas con descripciones más lar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103905C-7F1E-4EB1-83CB-22633D84A613}" type="datetime1">
              <a:rPr lang="es-ES" smtClean="0"/>
              <a:t>26/12/2022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346C4A-AC5D-41C9-92CB-B29B3A4C2452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9BB1A04-13E8-48CD-97F9-AC2568E1A8D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5FAB3AFB-596D-4F4F-A0E2-7212CED41EAA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B1D29B-7FA7-462E-9F66-F7535CDBC402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7E9933-50FB-48C8-A8C8-4EEF40652EAD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EE9B93-6507-4CBF-A88C-76CAA021E018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60" name="Cuadro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Cuadro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92AA52-DDA1-4945-94E1-A9E6959956E2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tex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23A044-2273-434D-A7F2-5D25DDC1C78B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tex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tex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es-ES" noProof="0"/>
              <a:t>Haga clic en el icono para agregar una imagen</a:t>
            </a:r>
          </a:p>
        </p:txBody>
      </p:sp>
      <p:sp>
        <p:nvSpPr>
          <p:cNvPr id="27" name="Marcador de tex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2545DF-7CF6-4379-A6A0-93C62DAD3645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8BB6CC-FBA9-4725-92DF-D94BEBAC68DB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C64D12-4AF6-4724-970F-9FEBCE25C9B0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E147ED-D672-4C21-8F30-1310CBD539B9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la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221423-6C0D-486C-9687-383144CAAE9E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DEF8D-9EEF-4614-9E19-CE77C81F09D3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A25AA-8ABD-4590-B9B8-8669A47C0ACD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A92E7A-A1BE-4084-9173-FB68E0343787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C869D9-8F35-4CA4-AA4D-335F53E8E2A4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371BB9-9019-4266-B397-95F1F492E6C9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ED8AEB-AA97-48E7-B0DC-748C438394B7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es-ES" noProof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88C9AE0-7697-42F1-BDB3-E906F6B6BC3D}" type="datetime1">
              <a:rPr lang="es-ES" noProof="0" smtClean="0"/>
              <a:t>26/12/2022</a:t>
            </a:fld>
            <a:endParaRPr lang="es-ES" noProof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coder-design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á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pic>
          <p:nvPicPr>
            <p:cNvPr id="12" name="Imagen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n 4" descr="Bombill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tángulo con esquinas opuestas redondeadas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b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b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b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b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b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b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b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b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b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ctá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b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b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b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b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b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b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b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b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b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ctá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es-ES" dirty="0" err="1"/>
              <a:t>Coder-design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/>
          </a:bodyPr>
          <a:lstStyle/>
          <a:p>
            <a:pPr algn="ctr" rtl="0"/>
            <a:r>
              <a:rPr lang="es-ES" dirty="0"/>
              <a:t>Somos una propuesta concreta para sumarle valor a tus proyectos</a:t>
            </a:r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rupo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Rectángulo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dirty="0"/>
            </a:p>
          </p:txBody>
        </p:sp>
        <p:pic>
          <p:nvPicPr>
            <p:cNvPr id="282" name="Imagen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276981" cy="1478570"/>
          </a:xfrm>
        </p:spPr>
        <p:txBody>
          <a:bodyPr rtlCol="0">
            <a:normAutofit/>
          </a:bodyPr>
          <a:lstStyle/>
          <a:p>
            <a:pPr rtl="0"/>
            <a:r>
              <a:rPr lang="es-ES" sz="3200" dirty="0"/>
              <a:t>NUESTRA PROPUESTA</a:t>
            </a:r>
          </a:p>
        </p:txBody>
      </p:sp>
      <p:pic>
        <p:nvPicPr>
          <p:cNvPr id="10" name="Marcador de contenido 6" descr="panel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Grupo 283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Marcador de contenido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0549740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á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93" name="Imagen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es-ES" sz="3300" dirty="0">
                <a:solidFill>
                  <a:srgbClr val="FFFFFF"/>
                </a:solidFill>
              </a:rPr>
              <a:t>Proyección de nuestro trabajo realizado</a:t>
            </a:r>
          </a:p>
        </p:txBody>
      </p:sp>
      <p:sp useBgFill="1">
        <p:nvSpPr>
          <p:cNvPr id="124" name="Rectángulo con esquinas opuestas redondeadas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Marcador de contenido 5" descr="Gráfico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9173493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es-ES" noProof="1"/>
              <a:t>PRESUPUESTO DE SERVICIO</a:t>
            </a:r>
          </a:p>
        </p:txBody>
      </p:sp>
      <p:graphicFrame>
        <p:nvGraphicFramePr>
          <p:cNvPr id="13" name="Tabla 13">
            <a:extLst>
              <a:ext uri="{FF2B5EF4-FFF2-40B4-BE49-F238E27FC236}">
                <a16:creationId xmlns:a16="http://schemas.microsoft.com/office/drawing/2014/main" id="{3798477E-7539-ECB7-5525-113C101543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2485260"/>
              </p:ext>
            </p:extLst>
          </p:nvPr>
        </p:nvGraphicFramePr>
        <p:xfrm>
          <a:off x="1141413" y="2097086"/>
          <a:ext cx="9905998" cy="3023552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800054">
                  <a:extLst>
                    <a:ext uri="{9D8B030D-6E8A-4147-A177-3AD203B41FA5}">
                      <a16:colId xmlns:a16="http://schemas.microsoft.com/office/drawing/2014/main" val="3533715527"/>
                    </a:ext>
                  </a:extLst>
                </a:gridCol>
                <a:gridCol w="5870694">
                  <a:extLst>
                    <a:ext uri="{9D8B030D-6E8A-4147-A177-3AD203B41FA5}">
                      <a16:colId xmlns:a16="http://schemas.microsoft.com/office/drawing/2014/main" val="4263666497"/>
                    </a:ext>
                  </a:extLst>
                </a:gridCol>
                <a:gridCol w="3235250">
                  <a:extLst>
                    <a:ext uri="{9D8B030D-6E8A-4147-A177-3AD203B41FA5}">
                      <a16:colId xmlns:a16="http://schemas.microsoft.com/office/drawing/2014/main" val="2851428964"/>
                    </a:ext>
                  </a:extLst>
                </a:gridCol>
              </a:tblGrid>
              <a:tr h="537718">
                <a:tc>
                  <a:txBody>
                    <a:bodyPr/>
                    <a:lstStyle/>
                    <a:p>
                      <a:r>
                        <a:rPr lang="es-AR" dirty="0"/>
                        <a:t>HORA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CONCEPTO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PRECIOS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3136348828"/>
                  </a:ext>
                </a:extLst>
              </a:tr>
              <a:tr h="537718">
                <a:tc>
                  <a:txBody>
                    <a:bodyPr/>
                    <a:lstStyle/>
                    <a:p>
                      <a:r>
                        <a:rPr lang="es-AR" dirty="0"/>
                        <a:t>2Hs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PRESENTACION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$2500 AR$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782803248"/>
                  </a:ext>
                </a:extLst>
              </a:tr>
              <a:tr h="537718">
                <a:tc>
                  <a:txBody>
                    <a:bodyPr/>
                    <a:lstStyle/>
                    <a:p>
                      <a:r>
                        <a:rPr lang="es-AR" dirty="0"/>
                        <a:t>20Hs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DISEÑO Y DESARROLLO DE SITIO WEB CON BASE DE DATOS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$5000 AR$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028696131"/>
                  </a:ext>
                </a:extLst>
              </a:tr>
              <a:tr h="872680">
                <a:tc>
                  <a:txBody>
                    <a:bodyPr/>
                    <a:lstStyle/>
                    <a:p>
                      <a:r>
                        <a:rPr lang="es-AR"/>
                        <a:t>2Hs</a:t>
                      </a:r>
                      <a:endParaRPr lang="es-AR" dirty="0"/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SECCION DE ADMINISTRACION HOSPEDAJE DEL SIO WEB EN LA RED 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$2000 AR$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253165480"/>
                  </a:ext>
                </a:extLst>
              </a:tr>
              <a:tr h="537718">
                <a:tc>
                  <a:txBody>
                    <a:bodyPr/>
                    <a:lstStyle/>
                    <a:p>
                      <a:endParaRPr lang="es-AR"/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s-AR" b="1" u="sng" dirty="0"/>
                        <a:t>TOTAL: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$9500 AR$</a:t>
                      </a:r>
                    </a:p>
                  </a:txBody>
                  <a:tcPr>
                    <a:cell3D prstMaterial="dkEdge">
                      <a:bevel h="50800" prst="divot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301217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304664"/>
            <a:ext cx="10025065" cy="819355"/>
          </a:xfrm>
        </p:spPr>
        <p:txBody>
          <a:bodyPr rtlCol="0" anchor="ctr"/>
          <a:lstStyle/>
          <a:p>
            <a:pPr algn="ctr" rtl="0"/>
            <a:r>
              <a:rPr lang="es-ES" dirty="0"/>
              <a:t>  Información de contacto	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s-ES" sz="2400" dirty="0">
                <a:hlinkClick r:id="rId3"/>
              </a:rPr>
              <a:t>coder-design@gmail.com</a:t>
            </a:r>
            <a:endParaRPr lang="es-ES" sz="2400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BC91FC1E-B176-0CDE-DBCE-66BC3C098D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20404" b="20404"/>
          <a:stretch>
            <a:fillRect/>
          </a:stretch>
        </p:blipFill>
        <p:spPr>
          <a:xfrm>
            <a:off x="541345" y="606425"/>
            <a:ext cx="11109309" cy="3698239"/>
          </a:xfrm>
        </p:spPr>
      </p:pic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767_TF22898775_Win32" id="{2360EE0D-CDA3-4546-8917-A078E14AF283}" vid="{A4D62708-C547-4F0B-A5D6-5DC6A696AF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Diseño moderno</Template>
  <TotalTime>59</TotalTime>
  <Words>92</Words>
  <Application>Microsoft Office PowerPoint</Application>
  <PresentationFormat>Panorámica</PresentationFormat>
  <Paragraphs>31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Circuito</vt:lpstr>
      <vt:lpstr>Coder-design</vt:lpstr>
      <vt:lpstr>NUESTRA PROPUESTA</vt:lpstr>
      <vt:lpstr>Proyección de nuestro trabajo realizado</vt:lpstr>
      <vt:lpstr>PRESUPUESTO DE SERVICIO</vt:lpstr>
      <vt:lpstr>  Información de contacto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Coder-design</dc:title>
  <dc:creator>mauricio barbona</dc:creator>
  <cp:lastModifiedBy>mauricio barbona</cp:lastModifiedBy>
  <cp:revision>2</cp:revision>
  <dcterms:created xsi:type="dcterms:W3CDTF">2022-12-21T16:02:08Z</dcterms:created>
  <dcterms:modified xsi:type="dcterms:W3CDTF">2022-12-26T12:40:27Z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